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comments+xml" PartName="/ppt/comments/comment1.xml"/>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commentAuthors+xml" PartName="/ppt/commentAuthors.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6"/>
  </p:sldMasterIdLst>
  <p:notesMasterIdLst>
    <p:notesMasterId r:id="rId7"/>
  </p:notesMasterIdLst>
  <p:sldIdLst>
    <p:sldId id="256" r:id="rId8"/>
    <p:sldId id="257" r:id="rId9"/>
    <p:sldId id="258" r:id="rId10"/>
    <p:sldId id="259" r:id="rId11"/>
    <p:sldId id="260" r:id="rId12"/>
    <p:sldId id="261" r:id="rId13"/>
    <p:sldId id="262" r:id="rId14"/>
    <p:sldId id="263" r:id="rId15"/>
  </p:sldIdLst>
  <p:sldSz cy="10058400" cx="7772400"/>
  <p:notesSz cx="6858000" cy="9144000"/>
  <p:embeddedFontLst>
    <p:embeddedFont>
      <p:font typeface="Inter SemiBold"/>
      <p:regular r:id="rId16"/>
      <p:bold r:id="rId17"/>
      <p:italic r:id="rId18"/>
      <p:boldItalic r:id="rId19"/>
    </p:embeddedFont>
    <p:embeddedFont>
      <p:font typeface="Halant"/>
      <p:regular r:id="rId20"/>
      <p:bold r:id="rId21"/>
    </p:embeddedFont>
    <p:embeddedFont>
      <p:font typeface="Inter"/>
      <p:regular r:id="rId22"/>
      <p:bold r:id="rId23"/>
      <p:italic r:id="rId24"/>
      <p:boldItalic r:id="rId25"/>
    </p:embeddedFont>
    <p:embeddedFont>
      <p:font typeface="Plus Jakarta Sans"/>
      <p:regular r:id="rId26"/>
      <p:bold r:id="rId27"/>
      <p:italic r:id="rId28"/>
      <p:boldItalic r:id="rId29"/>
    </p:embeddedFont>
    <p:embeddedFont>
      <p:font typeface="Plus Jakarta Sans Medium"/>
      <p:regular r:id="rId30"/>
      <p:bold r:id="rId31"/>
      <p:italic r:id="rId32"/>
      <p:boldItalic r:id="rId3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commentAuthors.xml><?xml version="1.0" encoding="utf-8"?>
<p:cmAuthor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Author clrIdx="0" id="0" initials="" lastIdx="1" name="Katherine Thurlow"/>
</p:cmAuthorLst>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21C84565-F6BC-4A91-A948-1B9B46E6ED05}">
  <a:tblStyle styleId="{21C84565-F6BC-4A91-A948-1B9B46E6ED05}"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C340E7C7-4506-4A17-9A7B-689614504D04}"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Halant-regular.fntdata"/><Relationship Id="rId22" Type="http://schemas.openxmlformats.org/officeDocument/2006/relationships/font" Target="fonts/Inter-regular.fntdata"/><Relationship Id="rId21" Type="http://schemas.openxmlformats.org/officeDocument/2006/relationships/font" Target="fonts/Halant-bold.fntdata"/><Relationship Id="rId24" Type="http://schemas.openxmlformats.org/officeDocument/2006/relationships/font" Target="fonts/Inter-italic.fntdata"/><Relationship Id="rId23" Type="http://schemas.openxmlformats.org/officeDocument/2006/relationships/font" Target="fonts/Inter-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PlusJakartaSans-regular.fntdata"/><Relationship Id="rId25" Type="http://schemas.openxmlformats.org/officeDocument/2006/relationships/font" Target="fonts/Inter-boldItalic.fntdata"/><Relationship Id="rId28" Type="http://schemas.openxmlformats.org/officeDocument/2006/relationships/font" Target="fonts/PlusJakartaSans-italic.fntdata"/><Relationship Id="rId27" Type="http://schemas.openxmlformats.org/officeDocument/2006/relationships/font" Target="fonts/PlusJakartaSans-bold.fntdata"/><Relationship Id="rId5" Type="http://schemas.openxmlformats.org/officeDocument/2006/relationships/commentAuthors" Target="commentAuthors.xml"/><Relationship Id="rId6" Type="http://schemas.openxmlformats.org/officeDocument/2006/relationships/slideMaster" Target="slideMasters/slideMaster1.xml"/><Relationship Id="rId29" Type="http://schemas.openxmlformats.org/officeDocument/2006/relationships/font" Target="fonts/PlusJakartaSans-boldItalic.fntdata"/><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font" Target="fonts/PlusJakartaSansMedium-bold.fntdata"/><Relationship Id="rId30" Type="http://schemas.openxmlformats.org/officeDocument/2006/relationships/font" Target="fonts/PlusJakartaSansMedium-regular.fntdata"/><Relationship Id="rId11" Type="http://schemas.openxmlformats.org/officeDocument/2006/relationships/slide" Target="slides/slide4.xml"/><Relationship Id="rId33" Type="http://schemas.openxmlformats.org/officeDocument/2006/relationships/font" Target="fonts/PlusJakartaSansMedium-boldItalic.fntdata"/><Relationship Id="rId10" Type="http://schemas.openxmlformats.org/officeDocument/2006/relationships/slide" Target="slides/slide3.xml"/><Relationship Id="rId32" Type="http://schemas.openxmlformats.org/officeDocument/2006/relationships/font" Target="fonts/PlusJakartaSansMedium-italic.fntdata"/><Relationship Id="rId13" Type="http://schemas.openxmlformats.org/officeDocument/2006/relationships/slide" Target="slides/slide6.xml"/><Relationship Id="rId12" Type="http://schemas.openxmlformats.org/officeDocument/2006/relationships/slide" Target="slides/slide5.xml"/><Relationship Id="rId15" Type="http://schemas.openxmlformats.org/officeDocument/2006/relationships/slide" Target="slides/slide8.xml"/><Relationship Id="rId14" Type="http://schemas.openxmlformats.org/officeDocument/2006/relationships/slide" Target="slides/slide7.xml"/><Relationship Id="rId17" Type="http://schemas.openxmlformats.org/officeDocument/2006/relationships/font" Target="fonts/InterSemiBold-bold.fntdata"/><Relationship Id="rId16" Type="http://schemas.openxmlformats.org/officeDocument/2006/relationships/font" Target="fonts/InterSemiBold-regular.fntdata"/><Relationship Id="rId19" Type="http://schemas.openxmlformats.org/officeDocument/2006/relationships/font" Target="fonts/InterSemiBold-boldItalic.fntdata"/><Relationship Id="rId18" Type="http://schemas.openxmlformats.org/officeDocument/2006/relationships/font" Target="fonts/InterSemiBold-italic.fntdata"/></Relationships>
</file>

<file path=ppt/comments/comment1.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1" dt="2025-02-19T22:26:30.114">
    <p:pos x="6000" y="0"/>
    <p:text>@annie.jenson@thinkingnation.org 
Can you please put the appropriate content warning here? Thank you!</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3725453b24_0_5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3725453b24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3725453b24_0_11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3725453b24_0_1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 name="Shape 74"/>
        <p:cNvGrpSpPr/>
        <p:nvPr/>
      </p:nvGrpSpPr>
      <p:grpSpPr>
        <a:xfrm>
          <a:off x="0" y="0"/>
          <a:ext cx="0" cy="0"/>
          <a:chOff x="0" y="0"/>
          <a:chExt cx="0" cy="0"/>
        </a:xfrm>
      </p:grpSpPr>
      <p:sp>
        <p:nvSpPr>
          <p:cNvPr id="75" name="Google Shape;75;g33725453b24_0_12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6" name="Google Shape;76;g33725453b24_0_1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 name="Shape 87"/>
        <p:cNvGrpSpPr/>
        <p:nvPr/>
      </p:nvGrpSpPr>
      <p:grpSpPr>
        <a:xfrm>
          <a:off x="0" y="0"/>
          <a:ext cx="0" cy="0"/>
          <a:chOff x="0" y="0"/>
          <a:chExt cx="0" cy="0"/>
        </a:xfrm>
      </p:grpSpPr>
      <p:sp>
        <p:nvSpPr>
          <p:cNvPr id="88" name="Google Shape;88;g33725453b24_0_14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9" name="Google Shape;89;g33725453b24_0_1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g33725453b24_0_15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2" name="Google Shape;102;g33725453b24_0_1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g337c767bfde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4" name="Google Shape;114;g337c767bfd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g337c767bfde_0_2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6" name="Google Shape;126;g337c767bfde_0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 name="Shape 141"/>
        <p:cNvGrpSpPr/>
        <p:nvPr/>
      </p:nvGrpSpPr>
      <p:grpSpPr>
        <a:xfrm>
          <a:off x="0" y="0"/>
          <a:ext cx="0" cy="0"/>
          <a:chOff x="0" y="0"/>
          <a:chExt cx="0" cy="0"/>
        </a:xfrm>
      </p:grpSpPr>
      <p:sp>
        <p:nvSpPr>
          <p:cNvPr id="142" name="Google Shape;142;g337c767bfde_0_20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3" name="Google Shape;143;g337c767bfde_0_20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comments" Target="../comments/comment1.xml"/><Relationship Id="rId4" Type="http://schemas.openxmlformats.org/officeDocument/2006/relationships/image" Target="../media/image2.png"/><Relationship Id="rId5" Type="http://schemas.openxmlformats.org/officeDocument/2006/relationships/image" Target="../media/image7.png"/><Relationship Id="rId6"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6.png"/><Relationship Id="rId5"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image" Target="../media/image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2.pn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2.png"/><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469041" y="94652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Causation</a:t>
            </a:r>
            <a:endParaRPr sz="1300">
              <a:latin typeface="Inter"/>
              <a:ea typeface="Inter"/>
              <a:cs typeface="Inter"/>
              <a:sym typeface="Inter"/>
            </a:endParaRPr>
          </a:p>
        </p:txBody>
      </p:sp>
      <p:sp>
        <p:nvSpPr>
          <p:cNvPr id="55" name="Google Shape;55;p13"/>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Civilizing Mission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Imperialism</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56" name="Google Shape;56;p13"/>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57" name="Google Shape;57;p13"/>
          <p:cNvGraphicFramePr/>
          <p:nvPr/>
        </p:nvGraphicFramePr>
        <p:xfrm>
          <a:off x="469041" y="2009635"/>
          <a:ext cx="3000000" cy="3000000"/>
        </p:xfrm>
        <a:graphic>
          <a:graphicData uri="http://schemas.openxmlformats.org/drawingml/2006/table">
            <a:tbl>
              <a:tblPr>
                <a:noFill/>
                <a:tableStyleId>{21C84565-F6BC-4A91-A948-1B9B46E6ED05}</a:tableStyleId>
              </a:tblPr>
              <a:tblGrid>
                <a:gridCol w="2266425"/>
                <a:gridCol w="1662050"/>
                <a:gridCol w="2905850"/>
              </a:tblGrid>
              <a:tr h="350050">
                <a:tc gridSpan="3" row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Context- The Civilizing Mission was the belief of Europeans that they were helping to “civilize” and “improve” the lives of the non-Europeans that were perceived to be “primitive” or “backward.” They believed they had a moral obligation to do this, and used this as a way to justify imperialism under the guise of bringing enlightenment and advancement to the rest of the world.</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This belief in the cultural and biological “superiority” of imperial powers was supported by the racial ideologies and the misuse of science, in particular the maladaptation of Charles Darwin’s theory of evolution. This was known as Social Darwinism, which applied his concept of “survival of the fittest” to humans and justified western imperial success by claiming it was proof of those countries being more “fit.”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Japanese adhered to a similar ideology, especially in their conquest of Korea. They argued that it was their duty to bring their cultural and societal advancements to other places in Asia. The Japanese also utilized the idea of pan-Asianism to justify their imperialism as a way of liberating other Asian countries from western rule.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sp>
        <p:nvSpPr>
          <p:cNvPr id="58" name="Google Shape;58;p13"/>
          <p:cNvSpPr txBox="1"/>
          <p:nvPr/>
        </p:nvSpPr>
        <p:spPr>
          <a:xfrm>
            <a:off x="469050" y="1444125"/>
            <a:ext cx="6834300" cy="581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Read each of the following primary and secondary sources. Complete the Evaluating Evidence Graphic Organizer based on the information from the sources.</a:t>
            </a:r>
            <a:endParaRPr/>
          </a:p>
        </p:txBody>
      </p:sp>
      <p:sp>
        <p:nvSpPr>
          <p:cNvPr id="59" name="Google Shape;59;p13"/>
          <p:cNvSpPr txBox="1"/>
          <p:nvPr/>
        </p:nvSpPr>
        <p:spPr>
          <a:xfrm>
            <a:off x="338625" y="10806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graphicFrame>
        <p:nvGraphicFramePr>
          <p:cNvPr id="60" name="Google Shape;60;p13"/>
          <p:cNvGraphicFramePr/>
          <p:nvPr/>
        </p:nvGraphicFramePr>
        <p:xfrm>
          <a:off x="469041" y="4981435"/>
          <a:ext cx="3000000" cy="3000000"/>
        </p:xfrm>
        <a:graphic>
          <a:graphicData uri="http://schemas.openxmlformats.org/drawingml/2006/table">
            <a:tbl>
              <a:tblPr>
                <a:noFill/>
                <a:tableStyleId>{21C84565-F6BC-4A91-A948-1B9B46E6ED05}</a:tableStyleId>
              </a:tblPr>
              <a:tblGrid>
                <a:gridCol w="2266425"/>
                <a:gridCol w="1662050"/>
                <a:gridCol w="2905850"/>
              </a:tblGrid>
              <a:tr h="299750">
                <a:tc gridSpan="3">
                  <a:txBody>
                    <a:bodyPr/>
                    <a:lstStyle/>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Source 1: The White Man’s Burden by Rudyard Kipling, British Imperialist and Author, 1899</a:t>
                      </a:r>
                      <a:endParaRPr sz="1200">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Take up the White Man's burden--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Send forth the best ye breed--</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Go bind your sons to exile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To serve your captives' need;</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To wait in heavy harness,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On fluttered folk and wild--</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Your new-caught, sullen peoples,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Half-devil and half-child.</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Take up the White Man's burden--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patience to abide,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To veil the threat of terror</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And check the show of pride;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By open speech and simple,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An hundred times made plain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To seek another's profit,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And work another's gain.</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4" name="Shape 64"/>
        <p:cNvGrpSpPr/>
        <p:nvPr/>
      </p:nvGrpSpPr>
      <p:grpSpPr>
        <a:xfrm>
          <a:off x="0" y="0"/>
          <a:ext cx="0" cy="0"/>
          <a:chOff x="0" y="0"/>
          <a:chExt cx="0" cy="0"/>
        </a:xfrm>
      </p:grpSpPr>
      <p:sp>
        <p:nvSpPr>
          <p:cNvPr id="65" name="Google Shape;65;p14"/>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Civilizing Mission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Imperialism</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66" name="Google Shape;66;p14"/>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67" name="Google Shape;67;p14"/>
          <p:cNvSpPr txBox="1"/>
          <p:nvPr/>
        </p:nvSpPr>
        <p:spPr>
          <a:xfrm>
            <a:off x="469050" y="1444125"/>
            <a:ext cx="6834300" cy="581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Read each of the following primary and secondary sources. Complete the Evaluating Evidence Graphic Organizer based on the information from the sources.</a:t>
            </a:r>
            <a:endParaRPr/>
          </a:p>
        </p:txBody>
      </p:sp>
      <p:sp>
        <p:nvSpPr>
          <p:cNvPr id="68" name="Google Shape;68;p14"/>
          <p:cNvSpPr txBox="1"/>
          <p:nvPr/>
        </p:nvSpPr>
        <p:spPr>
          <a:xfrm>
            <a:off x="338625" y="10806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graphicFrame>
        <p:nvGraphicFramePr>
          <p:cNvPr id="69" name="Google Shape;69;p14"/>
          <p:cNvGraphicFramePr/>
          <p:nvPr/>
        </p:nvGraphicFramePr>
        <p:xfrm>
          <a:off x="469041" y="2085835"/>
          <a:ext cx="3000000" cy="3000000"/>
        </p:xfrm>
        <a:graphic>
          <a:graphicData uri="http://schemas.openxmlformats.org/drawingml/2006/table">
            <a:tbl>
              <a:tblPr>
                <a:noFill/>
                <a:tableStyleId>{21C84565-F6BC-4A91-A948-1B9B46E6ED05}</a:tableStyleId>
              </a:tblPr>
              <a:tblGrid>
                <a:gridCol w="2266425"/>
                <a:gridCol w="1662050"/>
                <a:gridCol w="2905850"/>
              </a:tblGrid>
              <a:tr h="299750">
                <a:tc gridSpan="3">
                  <a:txBody>
                    <a:bodyPr/>
                    <a:lstStyle/>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Source 2: </a:t>
                      </a:r>
                      <a:r>
                        <a:rPr lang="en" sz="1200">
                          <a:solidFill>
                            <a:schemeClr val="dk1"/>
                          </a:solidFill>
                          <a:latin typeface="Halant"/>
                          <a:ea typeface="Halant"/>
                          <a:cs typeface="Halant"/>
                          <a:sym typeface="Halant"/>
                        </a:rPr>
                        <a:t>Advertisement for Pears’ Soap, a British soap company founded in 1807. This ad was published in 1884. Wikimedia Commons</a:t>
                      </a:r>
                      <a:endParaRPr sz="1200">
                        <a:solidFill>
                          <a:schemeClr val="dk1"/>
                        </a:solidFill>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pic>
        <p:nvPicPr>
          <p:cNvPr id="70" name="Google Shape;70;p14"/>
          <p:cNvPicPr preferRelativeResize="0"/>
          <p:nvPr/>
        </p:nvPicPr>
        <p:blipFill>
          <a:blip r:embed="rId5">
            <a:alphaModFix/>
          </a:blip>
          <a:stretch>
            <a:fillRect/>
          </a:stretch>
        </p:blipFill>
        <p:spPr>
          <a:xfrm>
            <a:off x="720375" y="2932637"/>
            <a:ext cx="6331650" cy="4634925"/>
          </a:xfrm>
          <a:prstGeom prst="rect">
            <a:avLst/>
          </a:prstGeom>
          <a:noFill/>
          <a:ln>
            <a:noFill/>
          </a:ln>
        </p:spPr>
      </p:pic>
      <p:pic>
        <p:nvPicPr>
          <p:cNvPr id="71" name="Google Shape;71;p14"/>
          <p:cNvPicPr preferRelativeResize="0"/>
          <p:nvPr/>
        </p:nvPicPr>
        <p:blipFill>
          <a:blip r:embed="rId6">
            <a:alphaModFix/>
          </a:blip>
          <a:stretch>
            <a:fillRect/>
          </a:stretch>
        </p:blipFill>
        <p:spPr>
          <a:xfrm>
            <a:off x="381544" y="9348271"/>
            <a:ext cx="431174" cy="431174"/>
          </a:xfrm>
          <a:prstGeom prst="rect">
            <a:avLst/>
          </a:prstGeom>
          <a:noFill/>
          <a:ln>
            <a:noFill/>
          </a:ln>
        </p:spPr>
      </p:pic>
      <p:sp>
        <p:nvSpPr>
          <p:cNvPr id="72" name="Google Shape;72;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3" name="Google Shape;73;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7" name="Shape 77"/>
        <p:cNvGrpSpPr/>
        <p:nvPr/>
      </p:nvGrpSpPr>
      <p:grpSpPr>
        <a:xfrm>
          <a:off x="0" y="0"/>
          <a:ext cx="0" cy="0"/>
          <a:chOff x="0" y="0"/>
          <a:chExt cx="0" cy="0"/>
        </a:xfrm>
      </p:grpSpPr>
      <p:sp>
        <p:nvSpPr>
          <p:cNvPr id="78" name="Google Shape;78;p15"/>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Civilizing Mission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Imperialism</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79" name="Google Shape;79;p15"/>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80" name="Google Shape;80;p15"/>
          <p:cNvSpPr txBox="1"/>
          <p:nvPr/>
        </p:nvSpPr>
        <p:spPr>
          <a:xfrm>
            <a:off x="469050" y="1444125"/>
            <a:ext cx="6834300" cy="581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Read each of the following primary and secondary sources. Complete the Evaluating Evidence Graphic Organizer based on the information from the sources.</a:t>
            </a:r>
            <a:endParaRPr/>
          </a:p>
        </p:txBody>
      </p:sp>
      <p:sp>
        <p:nvSpPr>
          <p:cNvPr id="81" name="Google Shape;81;p15"/>
          <p:cNvSpPr txBox="1"/>
          <p:nvPr/>
        </p:nvSpPr>
        <p:spPr>
          <a:xfrm>
            <a:off x="338625" y="10806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graphicFrame>
        <p:nvGraphicFramePr>
          <p:cNvPr id="82" name="Google Shape;82;p15"/>
          <p:cNvGraphicFramePr/>
          <p:nvPr/>
        </p:nvGraphicFramePr>
        <p:xfrm>
          <a:off x="5432691" y="3854510"/>
          <a:ext cx="3000000" cy="3000000"/>
        </p:xfrm>
        <a:graphic>
          <a:graphicData uri="http://schemas.openxmlformats.org/drawingml/2006/table">
            <a:tbl>
              <a:tblPr>
                <a:noFill/>
                <a:tableStyleId>{21C84565-F6BC-4A91-A948-1B9B46E6ED05}</a:tableStyleId>
              </a:tblPr>
              <a:tblGrid>
                <a:gridCol w="752725"/>
                <a:gridCol w="552025"/>
                <a:gridCol w="965100"/>
              </a:tblGrid>
              <a:tr h="299750">
                <a:tc gridSpan="3">
                  <a:txBody>
                    <a:bodyPr/>
                    <a:lstStyle/>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Source 3: </a:t>
                      </a:r>
                      <a:r>
                        <a:rPr lang="en" sz="1200">
                          <a:solidFill>
                            <a:schemeClr val="dk1"/>
                          </a:solidFill>
                          <a:latin typeface="Halant"/>
                          <a:ea typeface="Halant"/>
                          <a:cs typeface="Halant"/>
                          <a:sym typeface="Halant"/>
                        </a:rPr>
                        <a:t>Advertisement for Pears’ Soap, a British soap company founded in 1807. This ad was published in 1899. Library of Congress</a:t>
                      </a:r>
                      <a:endParaRPr sz="1200">
                        <a:solidFill>
                          <a:schemeClr val="dk1"/>
                        </a:solidFill>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pic>
        <p:nvPicPr>
          <p:cNvPr id="83" name="Google Shape;83;p15"/>
          <p:cNvPicPr preferRelativeResize="0"/>
          <p:nvPr/>
        </p:nvPicPr>
        <p:blipFill rotWithShape="1">
          <a:blip r:embed="rId4">
            <a:alphaModFix/>
          </a:blip>
          <a:srcRect b="0" l="0" r="29323" t="0"/>
          <a:stretch/>
        </p:blipFill>
        <p:spPr>
          <a:xfrm>
            <a:off x="-3311900" y="2025825"/>
            <a:ext cx="8668408" cy="7322450"/>
          </a:xfrm>
          <a:prstGeom prst="rect">
            <a:avLst/>
          </a:prstGeom>
          <a:noFill/>
          <a:ln>
            <a:noFill/>
          </a:ln>
        </p:spPr>
      </p:pic>
      <p:pic>
        <p:nvPicPr>
          <p:cNvPr id="84" name="Google Shape;84;p15"/>
          <p:cNvPicPr preferRelativeResize="0"/>
          <p:nvPr/>
        </p:nvPicPr>
        <p:blipFill>
          <a:blip r:embed="rId5">
            <a:alphaModFix/>
          </a:blip>
          <a:stretch>
            <a:fillRect/>
          </a:stretch>
        </p:blipFill>
        <p:spPr>
          <a:xfrm>
            <a:off x="381544" y="9348271"/>
            <a:ext cx="431174" cy="431174"/>
          </a:xfrm>
          <a:prstGeom prst="rect">
            <a:avLst/>
          </a:prstGeom>
          <a:noFill/>
          <a:ln>
            <a:noFill/>
          </a:ln>
        </p:spPr>
      </p:pic>
      <p:sp>
        <p:nvSpPr>
          <p:cNvPr id="85" name="Google Shape;85;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6" name="Google Shape;86;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0" name="Shape 90"/>
        <p:cNvGrpSpPr/>
        <p:nvPr/>
      </p:nvGrpSpPr>
      <p:grpSpPr>
        <a:xfrm>
          <a:off x="0" y="0"/>
          <a:ext cx="0" cy="0"/>
          <a:chOff x="0" y="0"/>
          <a:chExt cx="0" cy="0"/>
        </a:xfrm>
      </p:grpSpPr>
      <p:sp>
        <p:nvSpPr>
          <p:cNvPr id="91" name="Google Shape;91;p16"/>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Civilizing Mission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Imperialism</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92" name="Google Shape;92;p16"/>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93" name="Google Shape;93;p16"/>
          <p:cNvSpPr txBox="1"/>
          <p:nvPr/>
        </p:nvSpPr>
        <p:spPr>
          <a:xfrm>
            <a:off x="469050" y="1444125"/>
            <a:ext cx="6834300" cy="581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Read each of the following primary and secondary sources. Complete the Evaluating Evidence Graphic Organizer based on the information from the sources.</a:t>
            </a:r>
            <a:endParaRPr/>
          </a:p>
        </p:txBody>
      </p:sp>
      <p:sp>
        <p:nvSpPr>
          <p:cNvPr id="94" name="Google Shape;94;p16"/>
          <p:cNvSpPr txBox="1"/>
          <p:nvPr/>
        </p:nvSpPr>
        <p:spPr>
          <a:xfrm>
            <a:off x="338625" y="10806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graphicFrame>
        <p:nvGraphicFramePr>
          <p:cNvPr id="95" name="Google Shape;95;p16"/>
          <p:cNvGraphicFramePr/>
          <p:nvPr/>
        </p:nvGraphicFramePr>
        <p:xfrm>
          <a:off x="469041" y="2085835"/>
          <a:ext cx="3000000" cy="3000000"/>
        </p:xfrm>
        <a:graphic>
          <a:graphicData uri="http://schemas.openxmlformats.org/drawingml/2006/table">
            <a:tbl>
              <a:tblPr>
                <a:noFill/>
                <a:tableStyleId>{21C84565-F6BC-4A91-A948-1B9B46E6ED05}</a:tableStyleId>
              </a:tblPr>
              <a:tblGrid>
                <a:gridCol w="2266425"/>
                <a:gridCol w="1662050"/>
                <a:gridCol w="2905850"/>
              </a:tblGrid>
              <a:tr h="299750">
                <a:tc gridSpan="3">
                  <a:txBody>
                    <a:bodyPr/>
                    <a:lstStyle/>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Source 4: </a:t>
                      </a:r>
                      <a:r>
                        <a:rPr lang="en" sz="1200">
                          <a:solidFill>
                            <a:schemeClr val="dk1"/>
                          </a:solidFill>
                          <a:latin typeface="Halant"/>
                          <a:ea typeface="Halant"/>
                          <a:cs typeface="Halant"/>
                          <a:sym typeface="Halant"/>
                        </a:rPr>
                        <a:t>Source: Victor Gillam, “White Man’s Burden,” Judge Magazine, April 1, 1899.</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Description of Cartoon: The top of the mountain is labeled “Civilization.” Many rocks under it are labeled, starting at the bottom: “Barbarism,” “Oppression,” “Superstition,” “Ignorance,” “Brutality,” “Vice,” “Cannibalism,” “Slavery,” etc. Uncle Sam, the personification of the United States, is carrying 4 caricatured men (a 5th man is barely visible and not labeled), labeled: “Philippines,” “Puerto Rico,” “Cuba,” and “Hawaii.” John Bull, the personification of Great Britain, is carrying 5 caricatured men, labeled: “Zulu,” “Sudan,” “China,” “India,” and “Egypt.”</a:t>
                      </a:r>
                      <a:endParaRPr sz="1200">
                        <a:solidFill>
                          <a:schemeClr val="dk1"/>
                        </a:solidFill>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pic>
        <p:nvPicPr>
          <p:cNvPr id="96" name="Google Shape;96;p16"/>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97" name="Google Shape;97;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8" name="Google Shape;98;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99" name="Google Shape;99;p16"/>
          <p:cNvPicPr preferRelativeResize="0"/>
          <p:nvPr/>
        </p:nvPicPr>
        <p:blipFill>
          <a:blip r:embed="rId5">
            <a:alphaModFix/>
          </a:blip>
          <a:stretch>
            <a:fillRect/>
          </a:stretch>
        </p:blipFill>
        <p:spPr>
          <a:xfrm>
            <a:off x="702700" y="4015125"/>
            <a:ext cx="6366999" cy="4448676"/>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3" name="Shape 103"/>
        <p:cNvGrpSpPr/>
        <p:nvPr/>
      </p:nvGrpSpPr>
      <p:grpSpPr>
        <a:xfrm>
          <a:off x="0" y="0"/>
          <a:ext cx="0" cy="0"/>
          <a:chOff x="0" y="0"/>
          <a:chExt cx="0" cy="0"/>
        </a:xfrm>
      </p:grpSpPr>
      <p:sp>
        <p:nvSpPr>
          <p:cNvPr id="104" name="Google Shape;104;p17"/>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Civilizing Mission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Imperialism</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05" name="Google Shape;105;p17"/>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106" name="Google Shape;106;p17"/>
          <p:cNvSpPr txBox="1"/>
          <p:nvPr/>
        </p:nvSpPr>
        <p:spPr>
          <a:xfrm>
            <a:off x="469050" y="1444125"/>
            <a:ext cx="6834300" cy="581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Read each of the following primary and secondary sources. Complete the Evaluating Evidence Graphic Organizer based on the information from the sources.</a:t>
            </a:r>
            <a:endParaRPr/>
          </a:p>
        </p:txBody>
      </p:sp>
      <p:sp>
        <p:nvSpPr>
          <p:cNvPr id="107" name="Google Shape;107;p17"/>
          <p:cNvSpPr txBox="1"/>
          <p:nvPr/>
        </p:nvSpPr>
        <p:spPr>
          <a:xfrm>
            <a:off x="338625" y="10806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graphicFrame>
        <p:nvGraphicFramePr>
          <p:cNvPr id="108" name="Google Shape;108;p17"/>
          <p:cNvGraphicFramePr/>
          <p:nvPr/>
        </p:nvGraphicFramePr>
        <p:xfrm>
          <a:off x="469041" y="2009635"/>
          <a:ext cx="3000000" cy="3000000"/>
        </p:xfrm>
        <a:graphic>
          <a:graphicData uri="http://schemas.openxmlformats.org/drawingml/2006/table">
            <a:tbl>
              <a:tblPr>
                <a:noFill/>
                <a:tableStyleId>{21C84565-F6BC-4A91-A948-1B9B46E6ED05}</a:tableStyleId>
              </a:tblPr>
              <a:tblGrid>
                <a:gridCol w="2266425"/>
                <a:gridCol w="1662050"/>
                <a:gridCol w="2905850"/>
              </a:tblGrid>
              <a:tr h="299750">
                <a:tc gridSpan="3">
                  <a:txBody>
                    <a:bodyPr/>
                    <a:lstStyle/>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Source 5: Wei, Yi, “Japanese Colonial Ideology in Korea,” The Yale Review of International Studies: Yale’s Undergraduate Global Affairs Journal, October 15, 2019.</a:t>
                      </a:r>
                      <a:endParaRPr sz="1200">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Before the annexation of 1910, the Japanese epistemic community produced a profuse collection of writings on the Korean body. Japanese ethnographers portrayed Japanese and Koreans as peoples of the same race, with the former being more advanced in terms of civilization. On the one hand, Japanese ethnographers argued that Japanese and Koreans “possessed considerable physiognomic, linguistic, and cultural similarities.” On the other hand, Japanese ethnographers quickly insinuated differences between the two peoples. They branded Koreans as ignorant, lazy, and incapable of initiating progress. This simultaneous similarity in race and differences in dispositions and stages of development validated Japan’s role in leading Korea in civilizational and cultural development….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Furthermore, in the precolonial period, sanitization dominated Japan’s discourse on Korea. Japanese scholars characterized Koreans as filthy, and some even branded Seoul, the capital city, as the “shit capital.” Japanese knowledge production on the hygienic situation in Korea led to the establishment of Seoul Sanitation Association (SSA) in 1907 during the protectorate period. Outwardly, the SSA was founded to carry out sanitary reforms, aligning Korean sanitary conditions to those of Japan. In reality, the SSA utilized brute force to enforce Japanese hygienic standards to individual Korean households. The colonial police intruded into private spaces of Korean homes, surveying hygienic conditions and collecting sanitation fees.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pic>
        <p:nvPicPr>
          <p:cNvPr id="109" name="Google Shape;109;p17"/>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110" name="Google Shape;110;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1" name="Google Shape;111;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5" name="Shape 115"/>
        <p:cNvGrpSpPr/>
        <p:nvPr/>
      </p:nvGrpSpPr>
      <p:grpSpPr>
        <a:xfrm>
          <a:off x="0" y="0"/>
          <a:ext cx="0" cy="0"/>
          <a:chOff x="0" y="0"/>
          <a:chExt cx="0" cy="0"/>
        </a:xfrm>
      </p:grpSpPr>
      <p:sp>
        <p:nvSpPr>
          <p:cNvPr id="116" name="Google Shape;116;p18"/>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Civilizing Mission- Discussion Questions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Imperialism</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17" name="Google Shape;117;p18"/>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118" name="Google Shape;118;p18"/>
          <p:cNvSpPr txBox="1"/>
          <p:nvPr/>
        </p:nvSpPr>
        <p:spPr>
          <a:xfrm>
            <a:off x="469050" y="1444125"/>
            <a:ext cx="6834300" cy="581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Use the primary and secondary sources to answer the discussion questions below with your group. </a:t>
            </a:r>
            <a:endParaRPr/>
          </a:p>
        </p:txBody>
      </p:sp>
      <p:sp>
        <p:nvSpPr>
          <p:cNvPr id="119" name="Google Shape;119;p18"/>
          <p:cNvSpPr txBox="1"/>
          <p:nvPr/>
        </p:nvSpPr>
        <p:spPr>
          <a:xfrm>
            <a:off x="338625" y="10806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graphicFrame>
        <p:nvGraphicFramePr>
          <p:cNvPr id="120" name="Google Shape;120;p18"/>
          <p:cNvGraphicFramePr/>
          <p:nvPr/>
        </p:nvGraphicFramePr>
        <p:xfrm>
          <a:off x="469041" y="2009635"/>
          <a:ext cx="3000000" cy="3000000"/>
        </p:xfrm>
        <a:graphic>
          <a:graphicData uri="http://schemas.openxmlformats.org/drawingml/2006/table">
            <a:tbl>
              <a:tblPr>
                <a:noFill/>
                <a:tableStyleId>{21C84565-F6BC-4A91-A948-1B9B46E6ED05}</a:tableStyleId>
              </a:tblPr>
              <a:tblGrid>
                <a:gridCol w="2266425"/>
                <a:gridCol w="1662050"/>
                <a:gridCol w="2905850"/>
              </a:tblGrid>
              <a:tr h="350050">
                <a:tc gridSpan="3" rowSpan="2">
                  <a:txBody>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1: The White Man’s Burden by Rudyard Kipling.</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does Kipling describe imperialism as a “burden” to the “white man”?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2: Pears’ Soap Advertisement, 1884.</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Explain the way that racism and imperialism are connected based on this ad for Pears’ Soap.</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does the child that was “cleaned” by the soap react? Why do you think this reaction is important to understanding the purpose and audience of this ad?</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3: Pears’ Soap Advertisement, 1899.</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Why do you think a soap advertisement would be related to the “civilizing” goal of imperialism?</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a:t>
                      </a:r>
                      <a:r>
                        <a:rPr b="1" lang="en" sz="1200">
                          <a:solidFill>
                            <a:schemeClr val="dk1"/>
                          </a:solidFill>
                          <a:latin typeface="Inter"/>
                          <a:ea typeface="Inter"/>
                          <a:cs typeface="Inter"/>
                          <a:sym typeface="Inter"/>
                        </a:rPr>
                        <a:t> 4: Political Cartoon, “The White Man’s Burden.”</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Explain how this cartoon ties the “white man’s burden” to the “civilizing mission.”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5: “Japanese Colonial Ideology in Korea” by Yi Wei.</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did the Japanese use both a sense of similarity and difference between the Koreans and Japanese to justify their imperialism?</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is sanitation tied back to the idea of the “civilizing mission”?</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pic>
        <p:nvPicPr>
          <p:cNvPr id="121" name="Google Shape;121;p18"/>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122" name="Google Shape;122;p1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3" name="Google Shape;123;p1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7" name="Shape 127"/>
        <p:cNvGrpSpPr/>
        <p:nvPr/>
      </p:nvGrpSpPr>
      <p:grpSpPr>
        <a:xfrm>
          <a:off x="0" y="0"/>
          <a:ext cx="0" cy="0"/>
          <a:chOff x="0" y="0"/>
          <a:chExt cx="0" cy="0"/>
        </a:xfrm>
      </p:grpSpPr>
      <p:sp>
        <p:nvSpPr>
          <p:cNvPr id="128" name="Google Shape;128;p19"/>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Disciplinary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Evaluating Evidence</a:t>
            </a:r>
            <a:endParaRPr sz="2500">
              <a:solidFill>
                <a:schemeClr val="dk1"/>
              </a:solidFill>
              <a:latin typeface="Plus Jakarta Sans"/>
              <a:ea typeface="Plus Jakarta Sans"/>
              <a:cs typeface="Plus Jakarta Sans"/>
              <a:sym typeface="Plus Jakarta Sans"/>
            </a:endParaRPr>
          </a:p>
        </p:txBody>
      </p:sp>
      <p:sp>
        <p:nvSpPr>
          <p:cNvPr id="129" name="Google Shape;129;p1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30" name="Google Shape;130;p19"/>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31" name="Google Shape;131;p1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32" name="Google Shape;132;p19"/>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133" name="Google Shape;133;p19"/>
          <p:cNvSpPr txBox="1"/>
          <p:nvPr/>
        </p:nvSpPr>
        <p:spPr>
          <a:xfrm>
            <a:off x="1598575" y="1064719"/>
            <a:ext cx="5704800" cy="9198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Plus Jakarta Sans"/>
                <a:ea typeface="Plus Jakarta Sans"/>
                <a:cs typeface="Plus Jakarta Sans"/>
                <a:sym typeface="Plus Jakarta Sans"/>
              </a:rPr>
              <a:t>Directions</a:t>
            </a:r>
            <a:r>
              <a:rPr lang="en" sz="1200">
                <a:solidFill>
                  <a:schemeClr val="dk1"/>
                </a:solidFill>
                <a:latin typeface="Plus Jakarta Sans"/>
                <a:ea typeface="Plus Jakarta Sans"/>
                <a:cs typeface="Plus Jakarta Sans"/>
                <a:sym typeface="Plus Jakarta Sans"/>
              </a:rPr>
              <a:t>: </a:t>
            </a:r>
            <a:r>
              <a:rPr lang="en" sz="1050">
                <a:solidFill>
                  <a:schemeClr val="dk1"/>
                </a:solidFill>
                <a:highlight>
                  <a:schemeClr val="lt1"/>
                </a:highlight>
                <a:latin typeface="Plus Jakarta Sans"/>
                <a:ea typeface="Plus Jakarta Sans"/>
                <a:cs typeface="Plus Jakarta Sans"/>
                <a:sym typeface="Plus Jakarta Sans"/>
              </a:rPr>
              <a:t> In the claim box, fill in Civilizing Mission, </a:t>
            </a:r>
            <a:r>
              <a:rPr lang="en" sz="1050">
                <a:solidFill>
                  <a:schemeClr val="dk1"/>
                </a:solidFill>
                <a:highlight>
                  <a:schemeClr val="lt1"/>
                </a:highlight>
                <a:latin typeface="Plus Jakarta Sans"/>
                <a:ea typeface="Plus Jakarta Sans"/>
                <a:cs typeface="Plus Jakarta Sans"/>
                <a:sym typeface="Plus Jakarta Sans"/>
              </a:rPr>
              <a:t>Economic</a:t>
            </a:r>
            <a:r>
              <a:rPr lang="en" sz="1050">
                <a:solidFill>
                  <a:schemeClr val="dk1"/>
                </a:solidFill>
                <a:highlight>
                  <a:schemeClr val="lt1"/>
                </a:highlight>
                <a:latin typeface="Plus Jakarta Sans"/>
                <a:ea typeface="Plus Jakarta Sans"/>
                <a:cs typeface="Plus Jakarta Sans"/>
                <a:sym typeface="Plus Jakarta Sans"/>
              </a:rPr>
              <a:t> Gains, or Political Power &amp; Nationalism. Provide two quotes and/or description of images from the primary or secondary sources that illustrates the claim. Explain how the quote supports the claim. Then write summaries of any other information that supports the claim. In the final box, explain if any other causes were identified and supported with evidence and reasoning.</a:t>
            </a:r>
            <a:endParaRPr sz="1200">
              <a:solidFill>
                <a:schemeClr val="dk1"/>
              </a:solidFill>
              <a:latin typeface="Plus Jakarta Sans"/>
              <a:ea typeface="Plus Jakarta Sans"/>
              <a:cs typeface="Plus Jakarta Sans"/>
              <a:sym typeface="Plus Jakarta Sans"/>
            </a:endParaRPr>
          </a:p>
        </p:txBody>
      </p:sp>
      <p:sp>
        <p:nvSpPr>
          <p:cNvPr id="134" name="Google Shape;134;p19"/>
          <p:cNvSpPr txBox="1"/>
          <p:nvPr/>
        </p:nvSpPr>
        <p:spPr>
          <a:xfrm>
            <a:off x="469050" y="2136775"/>
            <a:ext cx="2151900" cy="12276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Historical</a:t>
            </a:r>
            <a:r>
              <a:rPr lang="en" sz="1200">
                <a:solidFill>
                  <a:schemeClr val="dk1"/>
                </a:solidFill>
                <a:latin typeface="Inter"/>
                <a:ea typeface="Inter"/>
                <a:cs typeface="Inter"/>
                <a:sym typeface="Inter"/>
              </a:rPr>
              <a:t> Event/Topic/Idea:</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Causes and Justifications of Imperialism</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p:txBody>
      </p:sp>
      <p:sp>
        <p:nvSpPr>
          <p:cNvPr id="135" name="Google Shape;135;p19"/>
          <p:cNvSpPr txBox="1"/>
          <p:nvPr/>
        </p:nvSpPr>
        <p:spPr>
          <a:xfrm>
            <a:off x="2907050" y="2136775"/>
            <a:ext cx="4396500" cy="12276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Claim</a:t>
            </a:r>
            <a:endParaRPr sz="1300">
              <a:solidFill>
                <a:schemeClr val="dk1"/>
              </a:solidFill>
              <a:latin typeface="Inter"/>
              <a:ea typeface="Inter"/>
              <a:cs typeface="Inter"/>
              <a:sym typeface="Inter"/>
            </a:endParaRPr>
          </a:p>
          <a:p>
            <a:pPr indent="0" lvl="0" marL="0" rtl="0" algn="ctr">
              <a:spcBef>
                <a:spcPts val="0"/>
              </a:spcBef>
              <a:spcAft>
                <a:spcPts val="0"/>
              </a:spcAft>
              <a:buNone/>
            </a:pPr>
            <a:r>
              <a:t/>
            </a:r>
            <a:endParaRPr b="1" sz="1300">
              <a:latin typeface="Inter"/>
              <a:ea typeface="Inter"/>
              <a:cs typeface="Inter"/>
              <a:sym typeface="Inter"/>
            </a:endParaRPr>
          </a:p>
          <a:p>
            <a:pPr indent="0" lvl="0" marL="0" rtl="0" algn="ctr">
              <a:lnSpc>
                <a:spcPct val="200000"/>
              </a:lnSpc>
              <a:spcBef>
                <a:spcPts val="0"/>
              </a:spcBef>
              <a:spcAft>
                <a:spcPts val="0"/>
              </a:spcAft>
              <a:buNone/>
            </a:pPr>
            <a:r>
              <a:rPr b="1" lang="en" sz="1300">
                <a:latin typeface="Inter"/>
                <a:ea typeface="Inter"/>
                <a:cs typeface="Inter"/>
                <a:sym typeface="Inter"/>
              </a:rPr>
              <a:t>A significant cause/justification of </a:t>
            </a:r>
            <a:r>
              <a:rPr b="1" lang="en" sz="1300">
                <a:latin typeface="Inter"/>
                <a:ea typeface="Inter"/>
                <a:cs typeface="Inter"/>
                <a:sym typeface="Inter"/>
              </a:rPr>
              <a:t>Imperialism</a:t>
            </a:r>
            <a:r>
              <a:rPr b="1" lang="en" sz="1300">
                <a:latin typeface="Inter"/>
                <a:ea typeface="Inter"/>
                <a:cs typeface="Inter"/>
                <a:sym typeface="Inter"/>
              </a:rPr>
              <a:t> was ____________________.</a:t>
            </a:r>
            <a:endParaRPr b="1" sz="1300">
              <a:latin typeface="Inter"/>
              <a:ea typeface="Inter"/>
              <a:cs typeface="Inter"/>
              <a:sym typeface="Inter"/>
            </a:endParaRPr>
          </a:p>
        </p:txBody>
      </p:sp>
      <p:pic>
        <p:nvPicPr>
          <p:cNvPr id="136" name="Google Shape;136;p19"/>
          <p:cNvPicPr preferRelativeResize="0"/>
          <p:nvPr/>
        </p:nvPicPr>
        <p:blipFill>
          <a:blip r:embed="rId5">
            <a:alphaModFix/>
          </a:blip>
          <a:stretch>
            <a:fillRect/>
          </a:stretch>
        </p:blipFill>
        <p:spPr>
          <a:xfrm>
            <a:off x="469050" y="1048969"/>
            <a:ext cx="951300" cy="951300"/>
          </a:xfrm>
          <a:prstGeom prst="rect">
            <a:avLst/>
          </a:prstGeom>
          <a:noFill/>
          <a:ln>
            <a:noFill/>
          </a:ln>
        </p:spPr>
      </p:pic>
      <p:graphicFrame>
        <p:nvGraphicFramePr>
          <p:cNvPr id="137" name="Google Shape;137;p19"/>
          <p:cNvGraphicFramePr/>
          <p:nvPr/>
        </p:nvGraphicFramePr>
        <p:xfrm>
          <a:off x="469250" y="3887800"/>
          <a:ext cx="3000000" cy="3000000"/>
        </p:xfrm>
        <a:graphic>
          <a:graphicData uri="http://schemas.openxmlformats.org/drawingml/2006/table">
            <a:tbl>
              <a:tblPr>
                <a:noFill/>
                <a:tableStyleId>{C340E7C7-4506-4A17-9A7B-689614504D04}</a:tableStyleId>
              </a:tblPr>
              <a:tblGrid>
                <a:gridCol w="3417150"/>
                <a:gridCol w="3417150"/>
              </a:tblGrid>
              <a:tr h="473275">
                <a:tc>
                  <a:txBody>
                    <a:bodyPr/>
                    <a:lstStyle/>
                    <a:p>
                      <a:pPr indent="0" lvl="0" marL="0" rtl="0" algn="ctr">
                        <a:spcBef>
                          <a:spcPts val="0"/>
                        </a:spcBef>
                        <a:spcAft>
                          <a:spcPts val="0"/>
                        </a:spcAft>
                        <a:buNone/>
                      </a:pPr>
                      <a:r>
                        <a:rPr lang="en" sz="1200">
                          <a:latin typeface="Inter"/>
                          <a:ea typeface="Inter"/>
                          <a:cs typeface="Inter"/>
                          <a:sym typeface="Inter"/>
                        </a:rPr>
                        <a:t>Quote 1/Image Description to Support Claim</a:t>
                      </a:r>
                      <a:endParaRPr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Quote 2/Image Description to Support Claim</a:t>
                      </a:r>
                      <a:endParaRPr>
                        <a:latin typeface="Inter"/>
                        <a:ea typeface="Inter"/>
                        <a:cs typeface="Inter"/>
                        <a:sym typeface="Inter"/>
                      </a:endParaRPr>
                    </a:p>
                  </a:txBody>
                  <a:tcPr marT="91425" marB="91425" marR="91425" marL="91425" anchor="ctr"/>
                </a:tc>
              </a:tr>
              <a:tr h="1103600">
                <a:tc>
                  <a:txBody>
                    <a:bodyPr/>
                    <a:lstStyle/>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900">
                          <a:latin typeface="Inter"/>
                          <a:ea typeface="Inter"/>
                          <a:cs typeface="Inter"/>
                          <a:sym typeface="Inter"/>
                        </a:rPr>
                        <a:t>Source:</a:t>
                      </a:r>
                      <a:endParaRPr sz="9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sz="9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900">
                          <a:solidFill>
                            <a:schemeClr val="dk1"/>
                          </a:solidFill>
                          <a:latin typeface="Inter"/>
                          <a:ea typeface="Inter"/>
                          <a:cs typeface="Inter"/>
                          <a:sym typeface="Inter"/>
                        </a:rPr>
                        <a:t>Source:</a:t>
                      </a:r>
                      <a:endParaRPr sz="900">
                        <a:solidFill>
                          <a:schemeClr val="dk1"/>
                        </a:solidFill>
                        <a:latin typeface="Inter"/>
                        <a:ea typeface="Inter"/>
                        <a:cs typeface="Inter"/>
                        <a:sym typeface="Inter"/>
                      </a:endParaRPr>
                    </a:p>
                  </a:txBody>
                  <a:tcPr marT="91425" marB="91425" marR="91425" marL="91425"/>
                </a:tc>
              </a:tr>
              <a:tr h="1103600">
                <a:tc>
                  <a:txBody>
                    <a:bodyPr/>
                    <a:lstStyle/>
                    <a:p>
                      <a:pPr indent="0" lvl="0" marL="0" rtl="0" algn="l">
                        <a:spcBef>
                          <a:spcPts val="0"/>
                        </a:spcBef>
                        <a:spcAft>
                          <a:spcPts val="0"/>
                        </a:spcAft>
                        <a:buNone/>
                      </a:pPr>
                      <a:r>
                        <a:rPr lang="en" sz="900">
                          <a:latin typeface="Inter"/>
                          <a:ea typeface="Inter"/>
                          <a:cs typeface="Inter"/>
                          <a:sym typeface="Inter"/>
                        </a:rPr>
                        <a:t>How does this source support the claim?</a:t>
                      </a:r>
                      <a:endParaRPr sz="9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lang="en" sz="900">
                          <a:solidFill>
                            <a:schemeClr val="dk1"/>
                          </a:solidFill>
                          <a:latin typeface="Inter"/>
                          <a:ea typeface="Inter"/>
                          <a:cs typeface="Inter"/>
                          <a:sym typeface="Inter"/>
                        </a:rPr>
                        <a:t>How does this source support the claim?</a:t>
                      </a:r>
                      <a:endParaRPr sz="900">
                        <a:solidFill>
                          <a:schemeClr val="dk1"/>
                        </a:solidFill>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txBody>
                  <a:tcPr marT="91425" marB="91425" marR="91425" marL="91425"/>
                </a:tc>
              </a:tr>
            </a:tbl>
          </a:graphicData>
        </a:graphic>
      </p:graphicFrame>
      <p:sp>
        <p:nvSpPr>
          <p:cNvPr id="138" name="Google Shape;138;p19"/>
          <p:cNvSpPr/>
          <p:nvPr/>
        </p:nvSpPr>
        <p:spPr>
          <a:xfrm rot="-5400000">
            <a:off x="4045000" y="1126300"/>
            <a:ext cx="460800" cy="5062200"/>
          </a:xfrm>
          <a:prstGeom prst="rightBrace">
            <a:avLst>
              <a:gd fmla="val 50000" name="adj1"/>
              <a:gd fmla="val 65897" name="adj2"/>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39" name="Google Shape;139;p19"/>
          <p:cNvSpPr txBox="1"/>
          <p:nvPr/>
        </p:nvSpPr>
        <p:spPr>
          <a:xfrm>
            <a:off x="469050" y="6707063"/>
            <a:ext cx="6834300" cy="11478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Additional Information that can Support the Claim</a:t>
            </a:r>
            <a:endParaRPr sz="1300">
              <a:solidFill>
                <a:schemeClr val="dk1"/>
              </a:solidFill>
              <a:latin typeface="Inter"/>
              <a:ea typeface="Inter"/>
              <a:cs typeface="Inter"/>
              <a:sym typeface="Inter"/>
            </a:endParaRPr>
          </a:p>
          <a:p>
            <a:pPr indent="0" lvl="0" marL="0" rtl="0" algn="ctr">
              <a:spcBef>
                <a:spcPts val="0"/>
              </a:spcBef>
              <a:spcAft>
                <a:spcPts val="0"/>
              </a:spcAft>
              <a:buNone/>
            </a:pPr>
            <a:r>
              <a:rPr lang="en" sz="1300">
                <a:latin typeface="Inter"/>
                <a:ea typeface="Inter"/>
                <a:cs typeface="Inter"/>
                <a:sym typeface="Inter"/>
              </a:rPr>
              <a:t>	</a:t>
            </a:r>
            <a:endParaRPr sz="1300">
              <a:latin typeface="Inter"/>
              <a:ea typeface="Inter"/>
              <a:cs typeface="Inter"/>
              <a:sym typeface="Inter"/>
            </a:endParaRPr>
          </a:p>
        </p:txBody>
      </p:sp>
      <p:sp>
        <p:nvSpPr>
          <p:cNvPr id="140" name="Google Shape;140;p19"/>
          <p:cNvSpPr txBox="1"/>
          <p:nvPr/>
        </p:nvSpPr>
        <p:spPr>
          <a:xfrm>
            <a:off x="469050" y="7984775"/>
            <a:ext cx="6834300" cy="11478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Additional Causes Identified</a:t>
            </a:r>
            <a:endParaRPr sz="1300">
              <a:solidFill>
                <a:schemeClr val="dk1"/>
              </a:solidFill>
              <a:latin typeface="Inter"/>
              <a:ea typeface="Inter"/>
              <a:cs typeface="Inter"/>
              <a:sym typeface="Inter"/>
            </a:endParaRPr>
          </a:p>
          <a:p>
            <a:pPr indent="0" lvl="0" marL="0" rtl="0" algn="ctr">
              <a:spcBef>
                <a:spcPts val="0"/>
              </a:spcBef>
              <a:spcAft>
                <a:spcPts val="0"/>
              </a:spcAft>
              <a:buNone/>
            </a:pPr>
            <a:r>
              <a:rPr lang="en" sz="1300">
                <a:latin typeface="Inter"/>
                <a:ea typeface="Inter"/>
                <a:cs typeface="Inter"/>
                <a:sym typeface="Inter"/>
              </a:rPr>
              <a:t>	</a:t>
            </a:r>
            <a:endParaRPr sz="1300">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4" name="Shape 144"/>
        <p:cNvGrpSpPr/>
        <p:nvPr/>
      </p:nvGrpSpPr>
      <p:grpSpPr>
        <a:xfrm>
          <a:off x="0" y="0"/>
          <a:ext cx="0" cy="0"/>
          <a:chOff x="0" y="0"/>
          <a:chExt cx="0" cy="0"/>
        </a:xfrm>
      </p:grpSpPr>
      <p:sp>
        <p:nvSpPr>
          <p:cNvPr id="145" name="Google Shape;145;p20"/>
          <p:cNvSpPr txBox="1"/>
          <p:nvPr/>
        </p:nvSpPr>
        <p:spPr>
          <a:xfrm>
            <a:off x="0" y="0"/>
            <a:ext cx="7772400" cy="661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You Be the Judge: Motivations &amp; Justifications of Imperialism Student Worksheet</a:t>
            </a:r>
            <a:endParaRPr sz="1900">
              <a:latin typeface="Halant"/>
              <a:ea typeface="Halant"/>
              <a:cs typeface="Halant"/>
              <a:sym typeface="Halant"/>
            </a:endParaRPr>
          </a:p>
        </p:txBody>
      </p:sp>
      <p:pic>
        <p:nvPicPr>
          <p:cNvPr id="146" name="Google Shape;146;p2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7" name="Google Shape;147;p2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8" name="Google Shape;148;p20"/>
          <p:cNvSpPr txBox="1"/>
          <p:nvPr/>
        </p:nvSpPr>
        <p:spPr>
          <a:xfrm>
            <a:off x="381550" y="587850"/>
            <a:ext cx="7070400" cy="8374800"/>
          </a:xfrm>
          <a:prstGeom prst="rect">
            <a:avLst/>
          </a:prstGeom>
          <a:noFill/>
          <a:ln>
            <a:noFill/>
          </a:ln>
        </p:spPr>
        <p:txBody>
          <a:bodyPr anchorCtr="0" anchor="t" bIns="113100" lIns="113100" spcFirstLastPara="1" rIns="113100" wrap="square" tIns="113100">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a:t>
            </a:r>
            <a:r>
              <a:rPr lang="en" sz="1200">
                <a:solidFill>
                  <a:schemeClr val="dk1"/>
                </a:solidFill>
                <a:highlight>
                  <a:schemeClr val="lt1"/>
                </a:highlight>
                <a:latin typeface="Halant"/>
                <a:ea typeface="Halant"/>
                <a:cs typeface="Halant"/>
                <a:sym typeface="Halant"/>
              </a:rPr>
              <a:t>As you listen to each group, take notes on their claim and the evidence they provide.</a:t>
            </a:r>
            <a:endParaRPr sz="1200">
              <a:solidFill>
                <a:schemeClr val="dk1"/>
              </a:solidFill>
              <a:highlight>
                <a:schemeClr val="lt1"/>
              </a:highlight>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200">
              <a:solidFill>
                <a:schemeClr val="dk1"/>
              </a:solidFill>
              <a:highlight>
                <a:schemeClr val="lt1"/>
              </a:highlight>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chemeClr val="lt1"/>
                </a:highlight>
                <a:latin typeface="Inter"/>
                <a:ea typeface="Inter"/>
                <a:cs typeface="Inter"/>
                <a:sym typeface="Inter"/>
              </a:rPr>
              <a:t>Group Presentation Notes:</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chemeClr val="lt1"/>
                </a:highlight>
                <a:latin typeface="Inter"/>
                <a:ea typeface="Inter"/>
                <a:cs typeface="Inter"/>
                <a:sym typeface="Inter"/>
              </a:rPr>
              <a:t>Write three key ideas that were shared by your classmates:</a:t>
            </a:r>
            <a:endParaRPr sz="1200">
              <a:solidFill>
                <a:schemeClr val="dk1"/>
              </a:solidFill>
              <a:highlight>
                <a:schemeClr val="lt1"/>
              </a:highlight>
              <a:latin typeface="Inter"/>
              <a:ea typeface="Inter"/>
              <a:cs typeface="Inter"/>
              <a:sym typeface="Inter"/>
            </a:endParaRPr>
          </a:p>
          <a:p>
            <a:pPr indent="-304800" lvl="0" marL="914400" rtl="0" algn="l">
              <a:lnSpc>
                <a:spcPct val="200000"/>
              </a:lnSpc>
              <a:spcBef>
                <a:spcPts val="0"/>
              </a:spcBef>
              <a:spcAft>
                <a:spcPts val="0"/>
              </a:spcAft>
              <a:buClr>
                <a:schemeClr val="dk1"/>
              </a:buClr>
              <a:buSzPts val="1200"/>
              <a:buFont typeface="Inter"/>
              <a:buChar char="●"/>
            </a:pPr>
            <a:r>
              <a:t/>
            </a:r>
            <a:endParaRPr sz="1200">
              <a:solidFill>
                <a:schemeClr val="dk1"/>
              </a:solidFill>
              <a:highlight>
                <a:schemeClr val="lt1"/>
              </a:highlight>
              <a:latin typeface="Inter"/>
              <a:ea typeface="Inter"/>
              <a:cs typeface="Inter"/>
              <a:sym typeface="Inter"/>
            </a:endParaRPr>
          </a:p>
          <a:p>
            <a:pPr indent="-304800" lvl="0" marL="914400" rtl="0" algn="l">
              <a:lnSpc>
                <a:spcPct val="200000"/>
              </a:lnSpc>
              <a:spcBef>
                <a:spcPts val="0"/>
              </a:spcBef>
              <a:spcAft>
                <a:spcPts val="0"/>
              </a:spcAft>
              <a:buClr>
                <a:schemeClr val="dk1"/>
              </a:buClr>
              <a:buSzPts val="1200"/>
              <a:buFont typeface="Inter"/>
              <a:buChar char="●"/>
            </a:pPr>
            <a:r>
              <a:t/>
            </a:r>
            <a:endParaRPr sz="1200">
              <a:solidFill>
                <a:schemeClr val="dk1"/>
              </a:solidFill>
              <a:highlight>
                <a:schemeClr val="lt1"/>
              </a:highlight>
              <a:latin typeface="Inter"/>
              <a:ea typeface="Inter"/>
              <a:cs typeface="Inter"/>
              <a:sym typeface="Inter"/>
            </a:endParaRPr>
          </a:p>
          <a:p>
            <a:pPr indent="-304800" lvl="0" marL="914400" rtl="0" algn="l">
              <a:spcBef>
                <a:spcPts val="0"/>
              </a:spcBef>
              <a:spcAft>
                <a:spcPts val="0"/>
              </a:spcAft>
              <a:buClr>
                <a:schemeClr val="dk1"/>
              </a:buClr>
              <a:buSzPts val="1200"/>
              <a:buFont typeface="Inter"/>
              <a:buChar char="●"/>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chemeClr val="lt1"/>
                </a:highlight>
                <a:latin typeface="Inter"/>
                <a:ea typeface="Inter"/>
                <a:cs typeface="Inter"/>
                <a:sym typeface="Inter"/>
              </a:rPr>
              <a:t>Which argument do you find most convincing? Why?</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chemeClr val="lt1"/>
                </a:highlight>
                <a:latin typeface="Inter"/>
                <a:ea typeface="Inter"/>
                <a:cs typeface="Inter"/>
                <a:sym typeface="Inter"/>
              </a:rPr>
              <a:t>What is one counterargument you might make against another group’s claim?</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chemeClr val="lt1"/>
                </a:highlight>
                <a:latin typeface="Inter"/>
                <a:ea typeface="Inter"/>
                <a:cs typeface="Inter"/>
                <a:sym typeface="Inter"/>
              </a:rPr>
              <a:t>Discuss with a partner: What do you think was the most significant motivation or justification of Imperialism? Why? (Consider Immediacy, Profundity, Scope)</a:t>
            </a:r>
            <a:endParaRPr sz="1200">
              <a:solidFill>
                <a:schemeClr val="dk1"/>
              </a:solidFill>
              <a:highlight>
                <a:schemeClr val="lt1"/>
              </a:highlight>
              <a:latin typeface="Inter"/>
              <a:ea typeface="Inter"/>
              <a:cs typeface="Inter"/>
              <a:sym typeface="Inter"/>
            </a:endParaRPr>
          </a:p>
        </p:txBody>
      </p:sp>
      <p:graphicFrame>
        <p:nvGraphicFramePr>
          <p:cNvPr id="149" name="Google Shape;149;p20"/>
          <p:cNvGraphicFramePr/>
          <p:nvPr/>
        </p:nvGraphicFramePr>
        <p:xfrm>
          <a:off x="983050" y="1361875"/>
          <a:ext cx="3000000" cy="3000000"/>
        </p:xfrm>
        <a:graphic>
          <a:graphicData uri="http://schemas.openxmlformats.org/drawingml/2006/table">
            <a:tbl>
              <a:tblPr>
                <a:noFill/>
                <a:tableStyleId>{C340E7C7-4506-4A17-9A7B-689614504D04}</a:tableStyleId>
              </a:tblPr>
              <a:tblGrid>
                <a:gridCol w="1534000"/>
                <a:gridCol w="1663775"/>
                <a:gridCol w="2669625"/>
              </a:tblGrid>
              <a:tr h="381000">
                <a:tc>
                  <a:txBody>
                    <a:bodyPr/>
                    <a:lstStyle/>
                    <a:p>
                      <a:pPr indent="0" lvl="0" marL="0" rtl="0" algn="ctr">
                        <a:spcBef>
                          <a:spcPts val="0"/>
                        </a:spcBef>
                        <a:spcAft>
                          <a:spcPts val="0"/>
                        </a:spcAft>
                        <a:buNone/>
                      </a:pPr>
                      <a:r>
                        <a:rPr b="1" lang="en" sz="1200">
                          <a:latin typeface="Inter"/>
                          <a:ea typeface="Inter"/>
                          <a:cs typeface="Inter"/>
                          <a:sym typeface="Inter"/>
                        </a:rPr>
                        <a:t>Group</a:t>
                      </a:r>
                      <a:endParaRPr b="1" sz="1200">
                        <a:latin typeface="Inter"/>
                        <a:ea typeface="Inter"/>
                        <a:cs typeface="Inter"/>
                        <a:sym typeface="Inter"/>
                      </a:endParaRPr>
                    </a:p>
                  </a:txBody>
                  <a:tcPr marT="91425" marB="91425" marR="91425" marL="91425">
                    <a:solidFill>
                      <a:srgbClr val="CCCCCC"/>
                    </a:solidFill>
                  </a:tcPr>
                </a:tc>
                <a:tc>
                  <a:txBody>
                    <a:bodyPr/>
                    <a:lstStyle/>
                    <a:p>
                      <a:pPr indent="0" lvl="0" marL="0" rtl="0" algn="ctr">
                        <a:spcBef>
                          <a:spcPts val="0"/>
                        </a:spcBef>
                        <a:spcAft>
                          <a:spcPts val="0"/>
                        </a:spcAft>
                        <a:buNone/>
                      </a:pPr>
                      <a:r>
                        <a:rPr b="1" lang="en" sz="1200">
                          <a:latin typeface="Inter"/>
                          <a:ea typeface="Inter"/>
                          <a:cs typeface="Inter"/>
                          <a:sym typeface="Inter"/>
                        </a:rPr>
                        <a:t>Key Evidence</a:t>
                      </a:r>
                      <a:endParaRPr b="1" sz="1200">
                        <a:latin typeface="Inter"/>
                        <a:ea typeface="Inter"/>
                        <a:cs typeface="Inter"/>
                        <a:sym typeface="Inter"/>
                      </a:endParaRPr>
                    </a:p>
                  </a:txBody>
                  <a:tcPr marT="91425" marB="91425" marR="91425" marL="91425">
                    <a:solidFill>
                      <a:srgbClr val="CCCCCC"/>
                    </a:solidFill>
                  </a:tcPr>
                </a:tc>
                <a:tc>
                  <a:txBody>
                    <a:bodyPr/>
                    <a:lstStyle/>
                    <a:p>
                      <a:pPr indent="0" lvl="0" marL="0" rtl="0" algn="ctr">
                        <a:spcBef>
                          <a:spcPts val="0"/>
                        </a:spcBef>
                        <a:spcAft>
                          <a:spcPts val="0"/>
                        </a:spcAft>
                        <a:buNone/>
                      </a:pPr>
                      <a:r>
                        <a:rPr b="1" lang="en" sz="1200">
                          <a:latin typeface="Inter"/>
                          <a:ea typeface="Inter"/>
                          <a:cs typeface="Inter"/>
                          <a:sym typeface="Inter"/>
                        </a:rPr>
                        <a:t>Summary</a:t>
                      </a:r>
                      <a:endParaRPr b="1" sz="1200">
                        <a:latin typeface="Inter"/>
                        <a:ea typeface="Inter"/>
                        <a:cs typeface="Inter"/>
                        <a:sym typeface="Inter"/>
                      </a:endParaRPr>
                    </a:p>
                  </a:txBody>
                  <a:tcPr marT="91425" marB="91425" marR="91425" marL="91425">
                    <a:solidFill>
                      <a:srgbClr val="CCCCCC"/>
                    </a:solidFill>
                  </a:tcPr>
                </a:tc>
              </a:tr>
              <a:tr h="1251425">
                <a:tc>
                  <a:txBody>
                    <a:bodyPr/>
                    <a:lstStyle/>
                    <a:p>
                      <a:pPr indent="0" lvl="0" marL="0" rtl="0" algn="ctr">
                        <a:spcBef>
                          <a:spcPts val="0"/>
                        </a:spcBef>
                        <a:spcAft>
                          <a:spcPts val="0"/>
                        </a:spcAft>
                        <a:buNone/>
                      </a:pPr>
                      <a:r>
                        <a:rPr b="1" lang="en" sz="1200">
                          <a:latin typeface="Inter"/>
                          <a:ea typeface="Inter"/>
                          <a:cs typeface="Inter"/>
                          <a:sym typeface="Inter"/>
                        </a:rPr>
                        <a:t>Civilizing Mission</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1251425">
                <a:tc>
                  <a:txBody>
                    <a:bodyPr/>
                    <a:lstStyle/>
                    <a:p>
                      <a:pPr indent="0" lvl="0" marL="0" rtl="0" algn="ctr">
                        <a:spcBef>
                          <a:spcPts val="0"/>
                        </a:spcBef>
                        <a:spcAft>
                          <a:spcPts val="0"/>
                        </a:spcAft>
                        <a:buNone/>
                      </a:pPr>
                      <a:r>
                        <a:rPr b="1" lang="en" sz="1200">
                          <a:latin typeface="Inter"/>
                          <a:ea typeface="Inter"/>
                          <a:cs typeface="Inter"/>
                          <a:sym typeface="Inter"/>
                        </a:rPr>
                        <a:t>Economic Gains</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1251425">
                <a:tc>
                  <a:txBody>
                    <a:bodyPr/>
                    <a:lstStyle/>
                    <a:p>
                      <a:pPr indent="0" lvl="0" marL="0" rtl="0" algn="ctr">
                        <a:spcBef>
                          <a:spcPts val="0"/>
                        </a:spcBef>
                        <a:spcAft>
                          <a:spcPts val="0"/>
                        </a:spcAft>
                        <a:buNone/>
                      </a:pPr>
                      <a:r>
                        <a:rPr b="1" lang="en" sz="1200">
                          <a:latin typeface="Inter"/>
                          <a:ea typeface="Inter"/>
                          <a:cs typeface="Inter"/>
                          <a:sym typeface="Inter"/>
                        </a:rPr>
                        <a:t>Political Power &amp; Nationalism</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